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handoutMasterIdLst>
    <p:handoutMasterId r:id="rId14"/>
  </p:handoutMasterIdLst>
  <p:sldIdLst>
    <p:sldId id="264" r:id="rId2"/>
    <p:sldId id="273" r:id="rId3"/>
    <p:sldId id="294" r:id="rId4"/>
    <p:sldId id="288" r:id="rId5"/>
    <p:sldId id="293" r:id="rId6"/>
    <p:sldId id="292" r:id="rId7"/>
    <p:sldId id="296" r:id="rId8"/>
    <p:sldId id="291" r:id="rId9"/>
    <p:sldId id="290" r:id="rId10"/>
    <p:sldId id="268" r:id="rId11"/>
    <p:sldId id="277" r:id="rId12"/>
    <p:sldId id="295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66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13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Fleming" userId="ac9211a22d839e51" providerId="LiveId" clId="{A58A4D63-2543-EC4A-94CC-2554E6460E97}"/>
    <pc:docChg chg="modSld">
      <pc:chgData name="Roger Fleming" userId="ac9211a22d839e51" providerId="LiveId" clId="{A58A4D63-2543-EC4A-94CC-2554E6460E97}" dt="2019-12-01T14:18:36.485" v="1" actId="1076"/>
      <pc:docMkLst>
        <pc:docMk/>
      </pc:docMkLst>
      <pc:sldChg chg="modSp">
        <pc:chgData name="Roger Fleming" userId="ac9211a22d839e51" providerId="LiveId" clId="{A58A4D63-2543-EC4A-94CC-2554E6460E97}" dt="2019-12-01T14:18:36.485" v="1" actId="1076"/>
        <pc:sldMkLst>
          <pc:docMk/>
          <pc:sldMk cId="2325323312" sldId="264"/>
        </pc:sldMkLst>
        <pc:spChg chg="mod">
          <ac:chgData name="Roger Fleming" userId="ac9211a22d839e51" providerId="LiveId" clId="{A58A4D63-2543-EC4A-94CC-2554E6460E97}" dt="2019-12-01T14:18:36.485" v="1" actId="1076"/>
          <ac:spMkLst>
            <pc:docMk/>
            <pc:sldMk cId="2325323312" sldId="26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37FE3-F2E0-A142-AF91-F70BF798DAF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17A65-071E-4B42-AAA8-9554769A6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0997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95636" y="1515614"/>
            <a:ext cx="7512974" cy="4565589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New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New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2A25400-BF6E-4C2D-B53C-BA5AA82ED94A}" type="datetimeFigureOut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C9F7285-51AE-45EB-A8E4-0C81EF5E2A3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2">
              <a:lumMod val="75000"/>
              <a:lumOff val="25000"/>
            </a:schemeClr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Comic Sans MS" panose="030F0702030302020204" pitchFamily="66" charset="0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Comic Sans MS" panose="030F0702030302020204" pitchFamily="66" charset="0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omic Sans MS" panose="030F0702030302020204" pitchFamily="66" charset="0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omic Sans MS" panose="030F0702030302020204" pitchFamily="66" charset="0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016" y="2674648"/>
            <a:ext cx="5960533" cy="34374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4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Yardley Village</a:t>
            </a:r>
            <a: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  <a:t>Budget Meeting </a:t>
            </a:r>
            <a:b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  <a:t>for </a:t>
            </a:r>
            <a:r>
              <a:rPr lang="en-US" sz="44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2023 Budget</a:t>
            </a:r>
            <a: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22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(Via Zoom)</a:t>
            </a:r>
            <a: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44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2800" b="1" dirty="0">
                <a:solidFill>
                  <a:srgbClr val="000090"/>
                </a:solidFill>
                <a:latin typeface="Comic Sans MS"/>
                <a:cs typeface="Comic Sans MS"/>
              </a:rPr>
              <a:t>December 7</a:t>
            </a:r>
            <a:r>
              <a:rPr lang="en-US" sz="28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, 2022</a:t>
            </a:r>
            <a:r>
              <a:rPr lang="en-US" sz="3600" b="1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36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endParaRPr lang="en-US" sz="4000" b="1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5925" y="-5934075"/>
            <a:ext cx="5384800" cy="40248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91320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78149" y="324565"/>
            <a:ext cx="5300134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en-US" sz="8000" b="1" spc="50" dirty="0">
                <a:ln w="11430"/>
                <a:solidFill>
                  <a:srgbClr val="00009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</a:t>
            </a:r>
          </a:p>
        </p:txBody>
      </p:sp>
      <p:pic>
        <p:nvPicPr>
          <p:cNvPr id="8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1" y="2237514"/>
            <a:ext cx="5641675" cy="3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66" y="302324"/>
            <a:ext cx="10515600" cy="15818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90"/>
                </a:solidFill>
                <a:latin typeface="Comic Sans MS"/>
                <a:cs typeface="Comic Sans MS"/>
              </a:rPr>
              <a:t>Your Capital </a:t>
            </a:r>
            <a:r>
              <a:rPr lang="en-US" sz="40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Reserve</a:t>
            </a:r>
            <a:r>
              <a:rPr lang="en-US" sz="4000" b="1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4000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2700" b="1" dirty="0">
                <a:solidFill>
                  <a:srgbClr val="000090"/>
                </a:solidFill>
                <a:latin typeface="Comic Sans MS"/>
                <a:cs typeface="Comic Sans MS"/>
              </a:rPr>
              <a:t>Savings fund for Roofs. Roads, etc</a:t>
            </a:r>
            <a:r>
              <a:rPr lang="en-US" b="1" dirty="0">
                <a:solidFill>
                  <a:srgbClr val="000090"/>
                </a:solidFill>
                <a:latin typeface="Comic Sans MS"/>
                <a:cs typeface="Comic Sans MS"/>
              </a:rPr>
              <a:t>.</a:t>
            </a:r>
            <a:br>
              <a:rPr lang="en-US" b="1" dirty="0">
                <a:solidFill>
                  <a:srgbClr val="000090"/>
                </a:solidFill>
                <a:latin typeface="Comic Sans MS"/>
                <a:cs typeface="Comic Sans MS"/>
              </a:rPr>
            </a:br>
            <a:endParaRPr lang="en-US" sz="1800" b="1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533" y="6175244"/>
            <a:ext cx="1082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/>
                <a:cs typeface="Comic Sans MS"/>
              </a:rPr>
              <a:t>Note: Next </a:t>
            </a:r>
            <a:r>
              <a:rPr lang="en-US" sz="1600" b="1" dirty="0" smtClean="0">
                <a:latin typeface="Comic Sans MS"/>
                <a:cs typeface="Comic Sans MS"/>
              </a:rPr>
              <a:t>major capital expenditures are planned for </a:t>
            </a:r>
            <a:r>
              <a:rPr lang="en-US" sz="1600" b="1" dirty="0">
                <a:latin typeface="Comic Sans MS"/>
                <a:cs typeface="Comic Sans MS"/>
              </a:rPr>
              <a:t>Roofing </a:t>
            </a:r>
            <a:r>
              <a:rPr lang="en-US" sz="1600" b="1" dirty="0" smtClean="0">
                <a:latin typeface="Comic Sans MS"/>
                <a:cs typeface="Comic Sans MS"/>
              </a:rPr>
              <a:t>and 2 years later for Asphalt </a:t>
            </a:r>
            <a:r>
              <a:rPr lang="en-US" sz="1600" b="1" dirty="0">
                <a:latin typeface="Comic Sans MS"/>
                <a:cs typeface="Comic Sans MS"/>
              </a:rPr>
              <a:t>P</a:t>
            </a:r>
            <a:r>
              <a:rPr lang="en-US" sz="1600" b="1" dirty="0" smtClean="0">
                <a:latin typeface="Comic Sans MS"/>
                <a:cs typeface="Comic Sans MS"/>
              </a:rPr>
              <a:t>aving.</a:t>
            </a:r>
            <a:br>
              <a:rPr lang="en-US" sz="1600" b="1" dirty="0" smtClean="0">
                <a:latin typeface="Comic Sans MS"/>
                <a:cs typeface="Comic Sans MS"/>
              </a:rPr>
            </a:br>
            <a:endParaRPr lang="en-US" sz="1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23" y="1745927"/>
            <a:ext cx="11908483" cy="412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0692" y="491638"/>
            <a:ext cx="60077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Questions</a:t>
            </a:r>
            <a:endParaRPr 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7020" y="3640802"/>
            <a:ext cx="467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Visit our Web Pages at:   yardleyvillage.com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3212" y="2507109"/>
            <a:ext cx="9619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Rules &amp; Regulations can now be accessed on the Yardley web page at:</a:t>
            </a:r>
          </a:p>
          <a:p>
            <a:r>
              <a:rPr lang="en-US" b="1" dirty="0"/>
              <a:t>www.yardleyvillage.com</a:t>
            </a:r>
            <a:r>
              <a:rPr lang="en-US" dirty="0"/>
              <a:t>, scroll to bottom of page and click on "</a:t>
            </a:r>
            <a:r>
              <a:rPr lang="en-US" b="1" dirty="0"/>
              <a:t>RULES &amp; REGULATIONS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137" y="4220497"/>
            <a:ext cx="4473328" cy="184420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6565550" y="4885509"/>
            <a:ext cx="1436915" cy="38317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70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533" y="177798"/>
            <a:ext cx="6646334" cy="1021199"/>
          </a:xfrm>
        </p:spPr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Comic Sans MS"/>
                <a:cs typeface="Comic Sans MS"/>
              </a:rPr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596" y="1312334"/>
            <a:ext cx="7386604" cy="4749800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New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New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51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17898" y="106077"/>
            <a:ext cx="7626102" cy="854074"/>
          </a:xfrm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rgbClr val="000090"/>
                </a:solidFill>
                <a:latin typeface="Comic Sans MS"/>
                <a:cs typeface="Comic Sans MS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65391" y="1183012"/>
            <a:ext cx="6931115" cy="5350933"/>
          </a:xfrm>
        </p:spPr>
        <p:txBody>
          <a:bodyPr>
            <a:normAutofit/>
          </a:bodyPr>
          <a:lstStyle/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2022 Expense Highlights</a:t>
            </a:r>
            <a:endParaRPr lang="en-US" sz="42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2022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Oct Fund Balances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2022 Forecast vs Budget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2023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Approved </a:t>
            </a: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Budget</a:t>
            </a:r>
          </a:p>
          <a:p>
            <a:pPr>
              <a:buClr>
                <a:srgbClr val="000090"/>
              </a:buClr>
              <a:buFont typeface="Wingdings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Your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Capital Reserve</a:t>
            </a:r>
          </a:p>
          <a:p>
            <a:pPr>
              <a:buClr>
                <a:srgbClr val="000090"/>
              </a:buClr>
              <a:buFont typeface="Wingdings" charset="2"/>
              <a:buChar char="§"/>
            </a:pP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Questions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2134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2355" y="291805"/>
            <a:ext cx="769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b="1" dirty="0" smtClean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2022 Expense Highlights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1207" y="1216569"/>
            <a:ext cx="9681840" cy="4749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Tree Trimming &amp; Removal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 Landscape Enhancements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Gutter Cleaning over forecast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Some sewer repairs (Capital)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Annual Capital Expenses </a:t>
            </a:r>
            <a:b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under forecast</a:t>
            </a:r>
          </a:p>
          <a:p>
            <a:pPr>
              <a:buClr>
                <a:srgbClr val="000090"/>
              </a:buClr>
              <a:buFont typeface="Wingdings" panose="05000000000000000000" pitchFamily="2" charset="2"/>
              <a:buChar char="§"/>
            </a:pPr>
            <a:endParaRPr lang="en-US" sz="42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>
              <a:buClr>
                <a:srgbClr val="FF0000"/>
              </a:buClr>
              <a:buFont typeface="Wingdings" charset="2"/>
              <a:buChar char="ü"/>
            </a:pP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689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31" y="313764"/>
            <a:ext cx="10723035" cy="96818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2022 </a:t>
            </a:r>
            <a:r>
              <a:rPr lang="en-US" b="1" dirty="0">
                <a:solidFill>
                  <a:srgbClr val="000090"/>
                </a:solidFill>
                <a:latin typeface="Comic Sans MS"/>
                <a:cs typeface="Comic Sans MS"/>
              </a:rPr>
              <a:t>October 31 Fund Balances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843" y="1420587"/>
            <a:ext cx="11087100" cy="525036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endParaRPr lang="en-US" sz="42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Operating</a:t>
            </a: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Fund </a:t>
            </a: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                       $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128,104</a:t>
            </a:r>
            <a:b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  </a:t>
            </a:r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(</a:t>
            </a: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Note: Transfer of $40,000 borrowed from Capital pending)</a:t>
            </a:r>
            <a:endParaRPr lang="en-US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Replacement 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Reserve Fund </a:t>
            </a: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   $1,915,683</a:t>
            </a: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4200" dirty="0">
                <a:solidFill>
                  <a:srgbClr val="000090"/>
                </a:solidFill>
                <a:latin typeface="Comic Sans MS"/>
                <a:cs typeface="Comic Sans MS"/>
              </a:rPr>
              <a:t>  using Cost </a:t>
            </a:r>
            <a:r>
              <a:rPr lang="en-US" sz="4200" dirty="0" smtClean="0">
                <a:solidFill>
                  <a:srgbClr val="000090"/>
                </a:solidFill>
                <a:latin typeface="Comic Sans MS"/>
                <a:cs typeface="Comic Sans MS"/>
              </a:rPr>
              <a:t>Basics</a:t>
            </a:r>
            <a:endParaRPr lang="en-US" sz="42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297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9106" y="193451"/>
            <a:ext cx="785824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b="1" dirty="0" smtClean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2022 Forecast vs Budget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23" y="909207"/>
            <a:ext cx="8051805" cy="560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1002" y="361218"/>
            <a:ext cx="731001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b="1" dirty="0" smtClean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2023 </a:t>
            </a:r>
            <a:r>
              <a:rPr lang="en-US" sz="4900" b="1" dirty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Operating Budget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0806" y="4808124"/>
            <a:ext cx="10170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Yardley’s Quarterly Assessment is still lower than many in HM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21" y="2277554"/>
            <a:ext cx="9917819" cy="1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29" y="272689"/>
            <a:ext cx="10938293" cy="1021199"/>
          </a:xfrm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2023 Qtrly </a:t>
            </a:r>
            <a:r>
              <a:rPr lang="en-US" b="1" dirty="0">
                <a:solidFill>
                  <a:srgbClr val="000090"/>
                </a:solidFill>
                <a:latin typeface="Comic Sans MS"/>
                <a:cs typeface="Comic Sans MS"/>
              </a:rPr>
              <a:t>Assessment 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Changes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57" y="1761645"/>
            <a:ext cx="10136036" cy="4682697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2800" dirty="0" smtClean="0">
                <a:solidFill>
                  <a:srgbClr val="000090"/>
                </a:solidFill>
                <a:latin typeface="Comic Sans MS"/>
                <a:cs typeface="Comic Sans MS"/>
              </a:rPr>
              <a:t>$165   </a:t>
            </a: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Quarterly Assessment Increase </a:t>
            </a:r>
            <a:r>
              <a:rPr lang="en-US" sz="2800" dirty="0" smtClean="0">
                <a:solidFill>
                  <a:srgbClr val="000090"/>
                </a:solidFill>
                <a:latin typeface="Comic Sans MS"/>
                <a:cs typeface="Comic Sans MS"/>
              </a:rPr>
              <a:t>(9.9%)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  <a:cs typeface="Comic Sans MS"/>
              </a:rPr>
            </a:b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$ 23    Master Association Fees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$ 25    HM </a:t>
            </a:r>
            <a:r>
              <a:rPr lang="en-US" sz="2600" dirty="0">
                <a:solidFill>
                  <a:srgbClr val="000090"/>
                </a:solidFill>
                <a:latin typeface="Comic Sans MS"/>
                <a:cs typeface="Comic Sans MS"/>
              </a:rPr>
              <a:t>Landscape </a:t>
            </a: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Services 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$ 33    </a:t>
            </a:r>
            <a:r>
              <a:rPr lang="en-US" sz="2600" dirty="0">
                <a:solidFill>
                  <a:srgbClr val="000090"/>
                </a:solidFill>
                <a:latin typeface="Comic Sans MS"/>
                <a:cs typeface="Comic Sans MS"/>
              </a:rPr>
              <a:t>Insurance </a:t>
            </a: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Increase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$ 11     Snow </a:t>
            </a:r>
            <a:r>
              <a:rPr lang="en-US" sz="2600" dirty="0">
                <a:solidFill>
                  <a:srgbClr val="000090"/>
                </a:solidFill>
                <a:latin typeface="Comic Sans MS"/>
                <a:cs typeface="Comic Sans MS"/>
              </a:rPr>
              <a:t>Removal </a:t>
            </a: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(</a:t>
            </a:r>
            <a:r>
              <a:rPr lang="en-US" sz="2600" dirty="0">
                <a:solidFill>
                  <a:srgbClr val="000090"/>
                </a:solidFill>
                <a:latin typeface="Comic Sans MS"/>
                <a:cs typeface="Comic Sans MS"/>
              </a:rPr>
              <a:t>new 5 </a:t>
            </a: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yr. </a:t>
            </a:r>
            <a:r>
              <a:rPr lang="en-US" sz="2600" dirty="0">
                <a:solidFill>
                  <a:srgbClr val="000090"/>
                </a:solidFill>
                <a:latin typeface="Comic Sans MS"/>
                <a:cs typeface="Comic Sans MS"/>
              </a:rPr>
              <a:t>contract</a:t>
            </a: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$ 72    One Time Operating Expense Projects</a:t>
            </a:r>
            <a:b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	(Trees $12K, Clean Siding $13K, Road Sealing $14K)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  5     Misc. Landscape Improvements</a:t>
            </a:r>
            <a:endParaRPr lang="en-US" sz="26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  11     Misc. Other Increases</a:t>
            </a:r>
          </a:p>
          <a:p>
            <a:pPr lvl="1">
              <a:buClr>
                <a:srgbClr val="FF0000"/>
              </a:buClr>
              <a:buFont typeface="Wingdings" charset="2"/>
              <a:buChar char="ü"/>
            </a:pPr>
            <a:r>
              <a:rPr lang="en-US" sz="2600" dirty="0" smtClean="0">
                <a:solidFill>
                  <a:srgbClr val="000090"/>
                </a:solidFill>
                <a:latin typeface="Comic Sans MS"/>
                <a:cs typeface="Comic Sans MS"/>
              </a:rPr>
              <a:t>$-15     Misc. Reductions</a:t>
            </a:r>
            <a:endParaRPr lang="en-US" sz="26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6581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7897" y="406043"/>
            <a:ext cx="6444393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b="1" dirty="0" smtClean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2023 </a:t>
            </a:r>
            <a:r>
              <a:rPr lang="en-US" sz="4900" b="1" dirty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Budget (Fixed)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7" y="2025261"/>
            <a:ext cx="11757008" cy="279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1685" y="280536"/>
            <a:ext cx="729398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b="1" dirty="0" smtClean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2023 </a:t>
            </a:r>
            <a:r>
              <a:rPr lang="en-US" sz="4900" b="1" dirty="0">
                <a:solidFill>
                  <a:srgbClr val="000090"/>
                </a:solidFill>
                <a:latin typeface="Comic Sans MS"/>
                <a:ea typeface="+mj-ea"/>
                <a:cs typeface="Comic Sans MS"/>
              </a:rPr>
              <a:t>Budget (Variable)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67" y="1367246"/>
            <a:ext cx="10592220" cy="492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6001</TotalTime>
  <Words>155</Words>
  <Application>Microsoft Office PowerPoint</Application>
  <PresentationFormat>Widescreen</PresentationFormat>
  <Paragraphs>52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Comic Sans MS</vt:lpstr>
      <vt:lpstr>News Gothic MT</vt:lpstr>
      <vt:lpstr>Wingdings</vt:lpstr>
      <vt:lpstr>Wingdings 2</vt:lpstr>
      <vt:lpstr>Breeze</vt:lpstr>
      <vt:lpstr>    Yardley Village Budget Meeting  for 2023 Budget (Via Zoom) December 7, 2022 </vt:lpstr>
      <vt:lpstr>Agenda</vt:lpstr>
      <vt:lpstr>PowerPoint Presentation</vt:lpstr>
      <vt:lpstr>2022 October 31 Fund Balances</vt:lpstr>
      <vt:lpstr>PowerPoint Presentation</vt:lpstr>
      <vt:lpstr>PowerPoint Presentation</vt:lpstr>
      <vt:lpstr>2023 Qtrly Assessment Changes</vt:lpstr>
      <vt:lpstr>PowerPoint Presentation</vt:lpstr>
      <vt:lpstr>PowerPoint Presentation</vt:lpstr>
      <vt:lpstr>Your Capital Reserve Savings fund for Roofs. Roads, etc. </vt:lpstr>
      <vt:lpstr>PowerPoint Presentation</vt:lpstr>
      <vt:lpstr>Header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Home</dc:creator>
  <cp:lastModifiedBy>Microsoft account</cp:lastModifiedBy>
  <cp:revision>343</cp:revision>
  <cp:lastPrinted>2014-12-05T02:48:08Z</cp:lastPrinted>
  <dcterms:created xsi:type="dcterms:W3CDTF">2014-10-04T20:25:40Z</dcterms:created>
  <dcterms:modified xsi:type="dcterms:W3CDTF">2023-11-26T17:35:06Z</dcterms:modified>
</cp:coreProperties>
</file>