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9" r:id="rId6"/>
    <p:sldId id="283" r:id="rId7"/>
    <p:sldId id="284" r:id="rId8"/>
    <p:sldId id="410" r:id="rId9"/>
    <p:sldId id="411" r:id="rId10"/>
    <p:sldId id="446" r:id="rId11"/>
    <p:sldId id="257" r:id="rId12"/>
    <p:sldId id="266" r:id="rId13"/>
    <p:sldId id="279" r:id="rId14"/>
    <p:sldId id="271" r:id="rId15"/>
    <p:sldId id="262" r:id="rId16"/>
    <p:sldId id="447" r:id="rId17"/>
    <p:sldId id="285" r:id="rId18"/>
    <p:sldId id="275" r:id="rId19"/>
    <p:sldId id="261" r:id="rId20"/>
    <p:sldId id="280" r:id="rId21"/>
    <p:sldId id="276" r:id="rId22"/>
    <p:sldId id="272" r:id="rId23"/>
    <p:sldId id="281" r:id="rId24"/>
    <p:sldId id="277" r:id="rId25"/>
    <p:sldId id="273" r:id="rId26"/>
    <p:sldId id="274" r:id="rId27"/>
    <p:sldId id="448" r:id="rId28"/>
    <p:sldId id="449" r:id="rId29"/>
    <p:sldId id="450" r:id="rId30"/>
    <p:sldId id="278" r:id="rId31"/>
    <p:sldId id="269" r:id="rId32"/>
    <p:sldId id="260" r:id="rId33"/>
    <p:sldId id="263" r:id="rId3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3162" autoAdjust="0"/>
  </p:normalViewPr>
  <p:slideViewPr>
    <p:cSldViewPr snapToGrid="0">
      <p:cViewPr varScale="1">
        <p:scale>
          <a:sx n="69" d="100"/>
          <a:sy n="69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12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C3C3A6-B337-4D83-9CDB-B9C35780F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79A68-3D73-4695-8C1E-3CDBCB53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B97C6B7-F63D-48F8-8C65-A57506B0F13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5045C-A7CE-41D4-85C5-0E9ACEEF9B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ABD0F-F8EA-4B9F-8647-FC7D4AE3D8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AB78DD-9481-4863-BCCC-946573546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07FFC-2989-49A4-9F38-E4B8AB8375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0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/>
          <a:lstStyle/>
          <a:p>
            <a:pPr algn="r"/>
            <a:r>
              <a:rPr lang="en-US">
                <a:solidFill>
                  <a:schemeClr val="tx2"/>
                </a:solidFill>
              </a:rPr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2ECC-EE6F-C3BA-AD05-C7AA254E7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28E1C-C989-FDE0-F586-9DA2B43E37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F43A-03BD-074B-E470-5018C004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08677-6F82-43DD-9439-E108880D939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FBE07-BE6D-92DC-A09D-C6F115990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59DE3-F18C-9E26-5890-76836DED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64D92-0C09-44F5-B5C4-FC93A12BB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49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7C0AA-660C-4D7F-90EB-AE8C461F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5CADD-9AE2-451B-BD38-A0E93BAC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80D6-152D-41A4-BB88-DD573EE8FF0F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76ED8-0682-4E13-9A48-3B9BF6D9F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A1FEB-CFE1-49C7-937D-DE31D5E5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94993-9725-4727-81D9-81AD17195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Click to edit Master title style</a:t>
            </a: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3B9690E8-0AA0-453A-A2BA-3C4A02401F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612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97CAE430-B148-4FE1-B142-E196CFFEBA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8612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F34D7C92-7171-4768-A26F-CE08A04FAA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12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91EBE236-D9BF-46C4-8CE2-60F7CD40E7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3623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3755B2FB-A969-40D9-919A-8DBCA8B76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13623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047E0AE-451F-4E70-A217-3D51A5FCA8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3623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92DC936D-218B-4AB2-A141-83C839EE37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4179" y="2800318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5085FD65-394A-47FA-BF7A-013D84C870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4179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23417874-DD14-461C-B278-0DE8032D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4179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A8685BFC-DF7F-4414-8D3E-652C9EF135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8350" y="2801105"/>
            <a:ext cx="2560320" cy="17647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1A82CD-E0FD-4C28-B287-439356FAE8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28350" y="4633986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C1ACEAC1-C62C-4024-9525-268AB72427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8350" y="4951788"/>
            <a:ext cx="2560320" cy="347662"/>
          </a:xfrm>
        </p:spPr>
        <p:txBody>
          <a:bodyPr lIns="146304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2758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5" r:id="rId6"/>
    <p:sldLayoutId id="2147483783" r:id="rId7"/>
    <p:sldLayoutId id="2147483784" r:id="rId8"/>
    <p:sldLayoutId id="2147483767" r:id="rId9"/>
    <p:sldLayoutId id="2147483782" r:id="rId10"/>
    <p:sldLayoutId id="2147483778" r:id="rId11"/>
    <p:sldLayoutId id="2147483779" r:id="rId12"/>
    <p:sldLayoutId id="2147483765" r:id="rId13"/>
    <p:sldLayoutId id="2147483766" r:id="rId14"/>
    <p:sldLayoutId id="2147483769" r:id="rId15"/>
    <p:sldLayoutId id="2147483770" r:id="rId16"/>
    <p:sldLayoutId id="2147483771" r:id="rId17"/>
    <p:sldLayoutId id="2147483786" r:id="rId18"/>
    <p:sldLayoutId id="2147483787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461" y="464323"/>
            <a:ext cx="11582070" cy="85938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4400" b="1" dirty="0"/>
              <a:t>Emergent/Urgent Care Campaign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461" y="1500492"/>
            <a:ext cx="10993546" cy="46823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        Michael Kallay, MD &amp; Gary Fescine</a:t>
            </a:r>
          </a:p>
        </p:txBody>
      </p:sp>
      <p:pic>
        <p:nvPicPr>
          <p:cNvPr id="8" name="Picture Placeholder 7" descr="Medical equipment with a stethoscope">
            <a:extLst>
              <a:ext uri="{FF2B5EF4-FFF2-40B4-BE49-F238E27FC236}">
                <a16:creationId xmlns:a16="http://schemas.microsoft.com/office/drawing/2014/main" id="{D9011B7D-CD6B-49C3-8163-9672E7B5EB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/>
        </p:blipFill>
        <p:spPr>
          <a:xfrm>
            <a:off x="1759535" y="2093076"/>
            <a:ext cx="8672929" cy="360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Image result for princeton village Hershey Mill">
            <a:extLst>
              <a:ext uri="{FF2B5EF4-FFF2-40B4-BE49-F238E27FC236}">
                <a16:creationId xmlns:a16="http://schemas.microsoft.com/office/drawing/2014/main" id="{043B8D4E-2017-5F64-F0C0-A85E8446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958" y="5826034"/>
            <a:ext cx="1736069" cy="94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025B-2CDE-F6B3-AAA2-E7F9C5A1C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9386" y="2484408"/>
            <a:ext cx="7609119" cy="1235447"/>
          </a:xfrm>
        </p:spPr>
        <p:txBody>
          <a:bodyPr>
            <a:normAutofit/>
          </a:bodyPr>
          <a:lstStyle/>
          <a:p>
            <a:r>
              <a:rPr lang="en-US" sz="6600"/>
              <a:t>       </a:t>
            </a:r>
            <a:endParaRPr lang="en-US" sz="6600" b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0E6D3B-167E-A32F-D62C-8AD5413D9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4551" r="11922" b="9735"/>
          <a:stretch/>
        </p:blipFill>
        <p:spPr bwMode="auto">
          <a:xfrm>
            <a:off x="3518398" y="644434"/>
            <a:ext cx="4040778" cy="59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princeton village Hershey Mill">
            <a:extLst>
              <a:ext uri="{FF2B5EF4-FFF2-40B4-BE49-F238E27FC236}">
                <a16:creationId xmlns:a16="http://schemas.microsoft.com/office/drawing/2014/main" id="{4973CA5D-8AA2-E029-5493-A5E24357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83" y="5219176"/>
            <a:ext cx="2412139" cy="131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86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5F71D-5284-30C9-A371-36F411719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796" y="2016826"/>
            <a:ext cx="3445872" cy="1592543"/>
          </a:xfrm>
        </p:spPr>
        <p:txBody>
          <a:bodyPr>
            <a:normAutofit/>
          </a:bodyPr>
          <a:lstStyle/>
          <a:p>
            <a:r>
              <a:rPr lang="en-US" sz="4000" b="1" dirty="0"/>
              <a:t>Envelope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99929-0A97-DCBD-7A75-23FDA2879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25" y="1160127"/>
            <a:ext cx="3211646" cy="45377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E036AB9-9225-B5E4-17A5-D0A062E74FD9}"/>
              </a:ext>
            </a:extLst>
          </p:cNvPr>
          <p:cNvSpPr/>
          <p:nvPr/>
        </p:nvSpPr>
        <p:spPr>
          <a:xfrm>
            <a:off x="4795214" y="2455817"/>
            <a:ext cx="1593668" cy="16197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5122" name="Picture 2" descr="Image result for princeton village Hershey Mill">
            <a:extLst>
              <a:ext uri="{FF2B5EF4-FFF2-40B4-BE49-F238E27FC236}">
                <a16:creationId xmlns:a16="http://schemas.microsoft.com/office/drawing/2014/main" id="{629272CE-E30A-32C9-2542-8B7C3DEE7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941" y="5496696"/>
            <a:ext cx="2078038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44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01EA-68F3-EBDD-FFBB-C2F52296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6" y="921983"/>
            <a:ext cx="10026462" cy="6249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/>
              <a:t>Medical Information Yellow Form</a:t>
            </a:r>
            <a:br>
              <a:rPr lang="en-US" sz="2800" b="1"/>
            </a:br>
            <a:endParaRPr lang="en-US" sz="2800" b="1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09495-698D-B474-2C25-2F8CA726B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b="6264"/>
          <a:stretch/>
        </p:blipFill>
        <p:spPr>
          <a:xfrm>
            <a:off x="3952147" y="1166072"/>
            <a:ext cx="3927117" cy="5501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FB27B-1D81-744F-A424-06E374366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b="5054"/>
          <a:stretch/>
        </p:blipFill>
        <p:spPr>
          <a:xfrm>
            <a:off x="8057190" y="1166072"/>
            <a:ext cx="3927117" cy="550197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A5104-EACA-5D89-0DA4-D0A583F2A8FC}"/>
              </a:ext>
            </a:extLst>
          </p:cNvPr>
          <p:cNvGrpSpPr/>
          <p:nvPr/>
        </p:nvGrpSpPr>
        <p:grpSpPr>
          <a:xfrm>
            <a:off x="410551" y="1546903"/>
            <a:ext cx="3157732" cy="4461570"/>
            <a:chOff x="106353" y="691796"/>
            <a:chExt cx="3157732" cy="4461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E8F02D-4A9A-B8CB-01DC-D18ADFF19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3" y="691796"/>
              <a:ext cx="3157732" cy="44615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D80272-1DDD-2C80-BC25-D21D91F12AD7}"/>
                </a:ext>
              </a:extLst>
            </p:cNvPr>
            <p:cNvSpPr txBox="1"/>
            <p:nvPr/>
          </p:nvSpPr>
          <p:spPr>
            <a:xfrm>
              <a:off x="173913" y="2353263"/>
              <a:ext cx="30901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</a:rPr>
                <a:t>2-sided 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31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5BEE0-13DF-470D-99A3-D4C5144A2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17" y="176168"/>
            <a:ext cx="4377552" cy="6061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B9D0B5-0C54-41A3-BC55-F7DD3065D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7" y="176168"/>
            <a:ext cx="4616117" cy="60610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C69048-4B34-4EB7-B832-1B9838DD91B5}"/>
              </a:ext>
            </a:extLst>
          </p:cNvPr>
          <p:cNvSpPr txBox="1"/>
          <p:nvPr/>
        </p:nvSpPr>
        <p:spPr>
          <a:xfrm>
            <a:off x="1312982" y="6367244"/>
            <a:ext cx="458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Navigating the EMR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170EFB-EF7C-4B28-AB16-95105C69635A}"/>
              </a:ext>
            </a:extLst>
          </p:cNvPr>
          <p:cNvSpPr txBox="1"/>
          <p:nvPr/>
        </p:nvSpPr>
        <p:spPr>
          <a:xfrm>
            <a:off x="6501467" y="6237214"/>
            <a:ext cx="479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Navigating the EMR with help of the Urgent care form </a:t>
            </a:r>
          </a:p>
        </p:txBody>
      </p:sp>
    </p:spTree>
    <p:extLst>
      <p:ext uri="{BB962C8B-B14F-4D97-AF65-F5344CB8AC3E}">
        <p14:creationId xmlns:p14="http://schemas.microsoft.com/office/powerpoint/2010/main" val="185370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5151-DEE9-95F2-EC7B-765A30A6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615A6-D90F-AF84-F6DD-A8F0F0D7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EA002-A192-1A1D-89FE-3FB9D9AA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0105D08-BFA9-208D-C815-78AC84D528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4" y="620998"/>
            <a:ext cx="4868018" cy="62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20D4FF-6199-DC53-180E-D937BBC6F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12" y="620998"/>
            <a:ext cx="6161596" cy="623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85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092" y="3583715"/>
            <a:ext cx="10993549" cy="138017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Topic Two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7B5A0-5976-4FBC-9F15-908902EAE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95" y="5100887"/>
            <a:ext cx="10993546" cy="1153609"/>
          </a:xfrm>
        </p:spPr>
        <p:txBody>
          <a:bodyPr>
            <a:noAutofit/>
          </a:bodyPr>
          <a:lstStyle/>
          <a:p>
            <a:pPr marL="741363" indent="-223838">
              <a:buFont typeface="Arial" panose="020B0604020202020204" pitchFamily="34" charset="0"/>
              <a:buChar char="•"/>
            </a:pPr>
            <a:r>
              <a:rPr lang="en-US" sz="3200" dirty="0"/>
              <a:t>Penn Dot Yellow Dot Program</a:t>
            </a:r>
          </a:p>
          <a:p>
            <a:pPr marL="741363" indent="-223838">
              <a:buFont typeface="Arial" panose="020B0604020202020204" pitchFamily="34" charset="0"/>
              <a:buChar char="•"/>
            </a:pPr>
            <a:r>
              <a:rPr lang="en-US" sz="3200" dirty="0"/>
              <a:t>Automobile Logistics</a:t>
            </a:r>
          </a:p>
        </p:txBody>
      </p:sp>
      <p:pic>
        <p:nvPicPr>
          <p:cNvPr id="8196" name="Picture 4" descr="First Responders – Christy's Minute">
            <a:extLst>
              <a:ext uri="{FF2B5EF4-FFF2-40B4-BE49-F238E27FC236}">
                <a16:creationId xmlns:a16="http://schemas.microsoft.com/office/drawing/2014/main" id="{3448E5D9-2937-FEEE-B9F5-47F4FE31C0C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 b="18499"/>
          <a:stretch>
            <a:fillRect/>
          </a:stretch>
        </p:blipFill>
        <p:spPr bwMode="auto">
          <a:xfrm>
            <a:off x="449580" y="766789"/>
            <a:ext cx="11292840" cy="3557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princeton village Hershey Mill">
            <a:extLst>
              <a:ext uri="{FF2B5EF4-FFF2-40B4-BE49-F238E27FC236}">
                <a16:creationId xmlns:a16="http://schemas.microsoft.com/office/drawing/2014/main" id="{779ED71A-103B-142C-794A-7930E8FD2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198" y="5689346"/>
            <a:ext cx="2078038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39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01EA-68F3-EBDD-FFBB-C2F52296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60" y="1079374"/>
            <a:ext cx="5154386" cy="15344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PA Yellow </a:t>
            </a:r>
            <a:br>
              <a:rPr lang="en-US" sz="4400" b="1" dirty="0"/>
            </a:br>
            <a:r>
              <a:rPr lang="en-US" sz="4400" b="1" dirty="0"/>
              <a:t>Dot Program</a:t>
            </a:r>
            <a:br>
              <a:rPr lang="en-US" dirty="0"/>
            </a:br>
            <a:endParaRPr lang="en-US" sz="31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3FE72-103C-0478-F791-C8A87B189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4" r="22826" b="25575"/>
          <a:stretch/>
        </p:blipFill>
        <p:spPr>
          <a:xfrm rot="5400000">
            <a:off x="6992826" y="-548648"/>
            <a:ext cx="2520101" cy="4660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427D5-2F31-FBEC-D080-ABA281D253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b="25454"/>
          <a:stretch/>
        </p:blipFill>
        <p:spPr>
          <a:xfrm>
            <a:off x="415724" y="2979528"/>
            <a:ext cx="3304921" cy="3621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02526-432D-BDC7-E002-CA2120B4D1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8"/>
          <a:stretch/>
        </p:blipFill>
        <p:spPr>
          <a:xfrm>
            <a:off x="4106179" y="3128382"/>
            <a:ext cx="3304920" cy="3472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55ACE9-94F5-4AEB-3C04-ECBF4A0CDF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2"/>
          <a:stretch/>
        </p:blipFill>
        <p:spPr>
          <a:xfrm>
            <a:off x="7796633" y="3128381"/>
            <a:ext cx="3221445" cy="3472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901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0F33CEE-4EFA-5D31-8545-433C54CF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40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5998" y="1484990"/>
            <a:ext cx="5707436" cy="440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132188-3929-8BEB-F56B-334B9F814AB7}"/>
              </a:ext>
            </a:extLst>
          </p:cNvPr>
          <p:cNvSpPr txBox="1">
            <a:spLocks/>
          </p:cNvSpPr>
          <p:nvPr/>
        </p:nvSpPr>
        <p:spPr>
          <a:xfrm>
            <a:off x="174172" y="992288"/>
            <a:ext cx="5154386" cy="1534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400" b="1" dirty="0"/>
              <a:t>PA Yellow </a:t>
            </a:r>
            <a:br>
              <a:rPr lang="en-US" sz="4400" b="1" dirty="0"/>
            </a:br>
            <a:r>
              <a:rPr lang="en-US" sz="4400" b="1" dirty="0"/>
              <a:t>Dot Program</a:t>
            </a:r>
            <a:br>
              <a:rPr lang="en-US" dirty="0"/>
            </a:br>
            <a:endParaRPr lang="en-US" sz="3100" i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F9CCDB-A193-25E7-A71A-3002E127D4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0" t="38323" r="11009" b="34296"/>
          <a:stretch/>
        </p:blipFill>
        <p:spPr bwMode="auto">
          <a:xfrm>
            <a:off x="1889761" y="2751909"/>
            <a:ext cx="3953692" cy="356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2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3664506"/>
            <a:ext cx="10993549" cy="11536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Topic Three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7B5A0-5976-4FBC-9F15-908902EAE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034" y="4818115"/>
            <a:ext cx="10993546" cy="1153609"/>
          </a:xfrm>
        </p:spPr>
        <p:txBody>
          <a:bodyPr>
            <a:noAutofit/>
          </a:bodyPr>
          <a:lstStyle/>
          <a:p>
            <a:pPr marL="741363" indent="-284163">
              <a:buFont typeface="Arial" panose="020B0604020202020204" pitchFamily="34" charset="0"/>
              <a:buChar char="•"/>
            </a:pPr>
            <a:r>
              <a:rPr lang="en-US" sz="3200"/>
              <a:t>Personal Logistics</a:t>
            </a:r>
          </a:p>
          <a:p>
            <a:pPr marL="741363" indent="-284163">
              <a:buFont typeface="Arial" panose="020B0604020202020204" pitchFamily="34" charset="0"/>
              <a:buChar char="•"/>
            </a:pPr>
            <a:r>
              <a:rPr lang="en-US" sz="3200"/>
              <a:t>Medical ID on Smartphone</a:t>
            </a:r>
          </a:p>
        </p:txBody>
      </p:sp>
      <p:pic>
        <p:nvPicPr>
          <p:cNvPr id="7170" name="Picture 2" descr="Image result for first responder pictures images">
            <a:extLst>
              <a:ext uri="{FF2B5EF4-FFF2-40B4-BE49-F238E27FC236}">
                <a16:creationId xmlns:a16="http://schemas.microsoft.com/office/drawing/2014/main" id="{70CDB23D-ADD5-8418-E348-AA02001F659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4" b="2387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princeton village Hershey Mill">
            <a:extLst>
              <a:ext uri="{FF2B5EF4-FFF2-40B4-BE49-F238E27FC236}">
                <a16:creationId xmlns:a16="http://schemas.microsoft.com/office/drawing/2014/main" id="{7D9CE75A-2834-5D84-6D67-CF1CFD3C9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58" y="5540206"/>
            <a:ext cx="2078038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47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01EA-68F3-EBDD-FFBB-C2F52296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218" y="2836683"/>
            <a:ext cx="33514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/>
              <a:t>Setting Emergency Contacts on Your Phone</a:t>
            </a:r>
            <a:br>
              <a:rPr lang="en-US" sz="3100"/>
            </a:br>
            <a:r>
              <a:rPr lang="en-US" sz="2700" b="1" i="1">
                <a:solidFill>
                  <a:srgbClr val="FF0000"/>
                </a:solidFill>
              </a:rPr>
              <a:t>2-sided form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1CB78D-FAB3-FCE3-1320-13F013FA2B7A}"/>
              </a:ext>
            </a:extLst>
          </p:cNvPr>
          <p:cNvGrpSpPr/>
          <p:nvPr/>
        </p:nvGrpSpPr>
        <p:grpSpPr>
          <a:xfrm>
            <a:off x="3221949" y="643857"/>
            <a:ext cx="4042184" cy="5711214"/>
            <a:chOff x="3253048" y="440575"/>
            <a:chExt cx="4042184" cy="5711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B9EE3B-2CE1-4D6D-7020-273703E9C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048" y="440575"/>
              <a:ext cx="4042184" cy="57112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61DE2-42E5-9B54-EB1B-34F8FCDA273D}"/>
                </a:ext>
              </a:extLst>
            </p:cNvPr>
            <p:cNvSpPr txBox="1"/>
            <p:nvPr/>
          </p:nvSpPr>
          <p:spPr>
            <a:xfrm>
              <a:off x="4225983" y="5628569"/>
              <a:ext cx="2210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Apple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08D1E2-B81F-CC0B-4771-2487BF31500E}"/>
              </a:ext>
            </a:extLst>
          </p:cNvPr>
          <p:cNvGrpSpPr/>
          <p:nvPr/>
        </p:nvGrpSpPr>
        <p:grpSpPr>
          <a:xfrm>
            <a:off x="7754519" y="644485"/>
            <a:ext cx="3903926" cy="5711214"/>
            <a:chOff x="7789025" y="440575"/>
            <a:chExt cx="3903926" cy="57112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5C0DC0-A129-D284-3BAA-A63C1583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025" y="440575"/>
              <a:ext cx="3903926" cy="57112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E08977-61FB-49FE-9E25-7F431317772E}"/>
                </a:ext>
              </a:extLst>
            </p:cNvPr>
            <p:cNvSpPr txBox="1"/>
            <p:nvPr/>
          </p:nvSpPr>
          <p:spPr>
            <a:xfrm>
              <a:off x="8464247" y="5628569"/>
              <a:ext cx="2210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</a:rPr>
                <a:t>Android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78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271D-D3EB-4A78-9929-4B8E740B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23" y="1541666"/>
            <a:ext cx="4209691" cy="858636"/>
          </a:xfrm>
        </p:spPr>
        <p:txBody>
          <a:bodyPr>
            <a:noAutofit/>
          </a:bodyPr>
          <a:lstStyle/>
          <a:p>
            <a:r>
              <a:rPr lang="en-US" sz="3600" b="1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F1C6-68F4-48F7-97E9-343EE751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" y="2688165"/>
            <a:ext cx="3703320" cy="1545507"/>
          </a:xfrm>
        </p:spPr>
        <p:txBody>
          <a:bodyPr>
            <a:noAutofit/>
          </a:bodyPr>
          <a:lstStyle/>
          <a:p>
            <a:r>
              <a:rPr lang="en-US" sz="2400"/>
              <a:t>             </a:t>
            </a:r>
            <a:r>
              <a:rPr lang="en-US" sz="3200" b="1"/>
              <a:t>History</a:t>
            </a:r>
          </a:p>
          <a:p>
            <a:r>
              <a:rPr lang="en-US" sz="3200" b="1"/>
              <a:t>    Common Sense</a:t>
            </a:r>
          </a:p>
        </p:txBody>
      </p:sp>
      <p:pic>
        <p:nvPicPr>
          <p:cNvPr id="10" name="Picture Placeholder 9" descr="A doctor with his arms crossed">
            <a:extLst>
              <a:ext uri="{FF2B5EF4-FFF2-40B4-BE49-F238E27FC236}">
                <a16:creationId xmlns:a16="http://schemas.microsoft.com/office/drawing/2014/main" id="{24A8453A-33BC-42B9-9F32-A38E7F1AC2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2816" y="4234252"/>
            <a:ext cx="3703320" cy="2139696"/>
          </a:xfrm>
        </p:spPr>
      </p:pic>
      <p:pic>
        <p:nvPicPr>
          <p:cNvPr id="12" name="Picture Placeholder 11" descr="A smiling doctor with a stethoscope and patient">
            <a:extLst>
              <a:ext uri="{FF2B5EF4-FFF2-40B4-BE49-F238E27FC236}">
                <a16:creationId xmlns:a16="http://schemas.microsoft.com/office/drawing/2014/main" id="{F2F92A19-D60A-4D6C-8103-E5036EBC089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720" y="4233672"/>
            <a:ext cx="3703320" cy="2139696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E05EE0A-8EAF-4145-9C58-570DD877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30" name="Picture 6" descr="First Responders Getting the Most from Retirement - Conquer This Life ...">
            <a:extLst>
              <a:ext uri="{FF2B5EF4-FFF2-40B4-BE49-F238E27FC236}">
                <a16:creationId xmlns:a16="http://schemas.microsoft.com/office/drawing/2014/main" id="{5FDBF74B-C454-5602-354F-153F5CB5E9A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9" b="14809"/>
          <a:stretch>
            <a:fillRect/>
          </a:stretch>
        </p:blipFill>
        <p:spPr bwMode="auto">
          <a:xfrm>
            <a:off x="4347714" y="640082"/>
            <a:ext cx="7504113" cy="35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36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862D7-20A0-64FB-D459-B9B1EA2F6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D32D44-2BD5-42E7-D749-9E187B7D4B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57C09CE-E3DF-194F-2812-972E9D1AA8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4AC0250-AEE0-6577-85A1-6077DF3E9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11" y="641445"/>
            <a:ext cx="2507301" cy="59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B5A525A-E359-EBD6-42DD-117DC6A9B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0" y="641445"/>
            <a:ext cx="280987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49EBAAF-F231-F22B-6F32-D6C0A730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19" y="641445"/>
            <a:ext cx="31670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CFBBF85D-7619-2606-6227-19722331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2" y="641445"/>
            <a:ext cx="316706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Topic Four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7B5A0-5976-4FBC-9F15-908902EAE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03" y="2053482"/>
            <a:ext cx="4693614" cy="1752165"/>
          </a:xfrm>
        </p:spPr>
        <p:txBody>
          <a:bodyPr anchor="ctr">
            <a:noAutofit/>
          </a:bodyPr>
          <a:lstStyle/>
          <a:p>
            <a:pPr marL="457200" indent="-396875">
              <a:buFont typeface="Arial" panose="020B0604020202020204" pitchFamily="34" charset="0"/>
              <a:buChar char="•"/>
            </a:pPr>
            <a:r>
              <a:rPr lang="en-US" sz="3600" b="1" dirty="0"/>
              <a:t>Home,  Auto or Personal Logistics</a:t>
            </a:r>
          </a:p>
          <a:p>
            <a:pPr marL="457200" indent="-396875">
              <a:buFont typeface="Arial" panose="020B0604020202020204" pitchFamily="34" charset="0"/>
              <a:buChar char="•"/>
            </a:pPr>
            <a:r>
              <a:rPr lang="en-US" sz="3600" b="1" dirty="0"/>
              <a:t>POLST Forms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CFA4760-426B-F7FF-DA5F-7BD83F6C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pic>
        <p:nvPicPr>
          <p:cNvPr id="1026" name="Picture 2" descr="Image result for First Responder Training">
            <a:extLst>
              <a:ext uri="{FF2B5EF4-FFF2-40B4-BE49-F238E27FC236}">
                <a16:creationId xmlns:a16="http://schemas.microsoft.com/office/drawing/2014/main" id="{F7C07086-EEA5-DCDF-6E04-078967DFE50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 bwMode="auto">
          <a:xfrm>
            <a:off x="5514810" y="702156"/>
            <a:ext cx="6096000" cy="5548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98648E-5E6F-FBE6-CCF8-D38B72BF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89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01EA-68F3-EBDD-FFBB-C2F52296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71921"/>
            <a:ext cx="11887199" cy="6249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/>
              <a:t>POLST Form </a:t>
            </a:r>
            <a:r>
              <a:rPr lang="en-US" sz="2700" b="1"/>
              <a:t>(PA Orders for Life-Sustaining Treatment)</a:t>
            </a:r>
            <a:br>
              <a:rPr lang="en-US" sz="2700" b="1"/>
            </a:br>
            <a:endParaRPr lang="en-US" sz="2700" b="1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33FE7-2A11-9823-4D29-AA961ADF4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787" b="11817"/>
          <a:stretch/>
        </p:blipFill>
        <p:spPr>
          <a:xfrm>
            <a:off x="4104766" y="1406105"/>
            <a:ext cx="3879400" cy="5025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30144-4FEB-6A38-59B7-9CDBA23142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b="7663"/>
          <a:stretch/>
        </p:blipFill>
        <p:spPr>
          <a:xfrm>
            <a:off x="8124070" y="1184381"/>
            <a:ext cx="3783172" cy="5247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247F95-4285-D82A-E01D-89CF5AFB4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8" y="1486305"/>
            <a:ext cx="3500234" cy="4945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2227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3904-5BEB-CE7B-8ED4-8DD6FED751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8"/>
          <a:stretch/>
        </p:blipFill>
        <p:spPr>
          <a:xfrm>
            <a:off x="1200422" y="1563201"/>
            <a:ext cx="3785646" cy="4825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3970F-A06A-74CD-5920-F2AB2EA1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>
          <a:xfrm>
            <a:off x="5988159" y="1533009"/>
            <a:ext cx="3641222" cy="4759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FF4E2C-CCC4-DF23-D719-830CDB09871B}"/>
              </a:ext>
            </a:extLst>
          </p:cNvPr>
          <p:cNvSpPr txBox="1">
            <a:spLocks/>
          </p:cNvSpPr>
          <p:nvPr/>
        </p:nvSpPr>
        <p:spPr>
          <a:xfrm>
            <a:off x="-71887" y="414067"/>
            <a:ext cx="11887199" cy="1149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600" b="1"/>
              <a:t>POLST Form </a:t>
            </a:r>
            <a:r>
              <a:rPr lang="en-US" sz="5300" b="1"/>
              <a:t>(PA Orders for Life-Sustaining Treatment)</a:t>
            </a:r>
            <a:br>
              <a:rPr lang="en-US" sz="5300" b="1"/>
            </a:br>
            <a:endParaRPr lang="en-US" sz="5300" b="1" i="1"/>
          </a:p>
        </p:txBody>
      </p:sp>
    </p:spTree>
    <p:extLst>
      <p:ext uri="{BB962C8B-B14F-4D97-AF65-F5344CB8AC3E}">
        <p14:creationId xmlns:p14="http://schemas.microsoft.com/office/powerpoint/2010/main" val="3998952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9CD2-5B73-EAED-A1C1-E2280651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cap="none" dirty="0"/>
              <a:t>MacElree Harvey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0082-CA68-7546-65BC-39EF0B717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777" y="2325261"/>
            <a:ext cx="8003177" cy="1445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Timothy E. Horn, Esquire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72FD6-0A44-EBC7-77A9-F1436EB7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E72F29-50A7-46C2-EABC-BADBD659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46" y="4050593"/>
            <a:ext cx="3704162" cy="18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118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7C04-33A8-4AC2-84F9-4670E940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672931"/>
            <a:ext cx="11521440" cy="8300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Living Will &amp; Durable Health Care Power of Attorney</a:t>
            </a:r>
            <a:br>
              <a:rPr lang="en-US" b="1" dirty="0"/>
            </a:br>
            <a:r>
              <a:rPr lang="en-US" b="1" dirty="0"/>
              <a:t> (DHCPOA) vs. POLST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879B0F-DF2E-4E70-BB21-E5D705782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045905"/>
              </p:ext>
            </p:extLst>
          </p:nvPr>
        </p:nvGraphicFramePr>
        <p:xfrm>
          <a:off x="548640" y="1764120"/>
          <a:ext cx="1109472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119">
                  <a:extLst>
                    <a:ext uri="{9D8B030D-6E8A-4147-A177-3AD203B41FA5}">
                      <a16:colId xmlns:a16="http://schemas.microsoft.com/office/drawing/2014/main" val="1344590716"/>
                    </a:ext>
                  </a:extLst>
                </a:gridCol>
                <a:gridCol w="3537226">
                  <a:extLst>
                    <a:ext uri="{9D8B030D-6E8A-4147-A177-3AD203B41FA5}">
                      <a16:colId xmlns:a16="http://schemas.microsoft.com/office/drawing/2014/main" val="3502443806"/>
                    </a:ext>
                  </a:extLst>
                </a:gridCol>
                <a:gridCol w="4018375">
                  <a:extLst>
                    <a:ext uri="{9D8B030D-6E8A-4147-A177-3AD203B41FA5}">
                      <a16:colId xmlns:a16="http://schemas.microsoft.com/office/drawing/2014/main" val="2430971239"/>
                    </a:ext>
                  </a:extLst>
                </a:gridCol>
              </a:tblGrid>
              <a:tr h="21259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Characteristics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Living Will/DHCPOA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POLST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37110"/>
                  </a:ext>
                </a:extLst>
              </a:tr>
              <a:tr h="183828">
                <a:tc>
                  <a:txBody>
                    <a:bodyPr/>
                    <a:lstStyle/>
                    <a:p>
                      <a:r>
                        <a:rPr lang="en-US" sz="2400" dirty="0"/>
                        <a:t>Type of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Legal document; terms typically vary by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Medical order; standardized by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060884"/>
                  </a:ext>
                </a:extLst>
              </a:tr>
              <a:tr h="150034">
                <a:tc>
                  <a:txBody>
                    <a:bodyPr/>
                    <a:lstStyle/>
                    <a:p>
                      <a:r>
                        <a:rPr lang="en-US" sz="2400"/>
                        <a:t>Intended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 All competent adults (18+)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For people with serious, advanced illness or frailty—at any age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20431"/>
                  </a:ext>
                </a:extLst>
              </a:tr>
              <a:tr h="282394">
                <a:tc>
                  <a:txBody>
                    <a:bodyPr/>
                    <a:lstStyle/>
                    <a:p>
                      <a:r>
                        <a:rPr lang="en-US" sz="2400"/>
                        <a:t>Prepared by whom?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The individual, generally with the assistance of an attorney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Healthcare provider in consultation with individual/health care agent/guardian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441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543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7C04-33A8-4AC2-84F9-4670E940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5" y="-415006"/>
            <a:ext cx="11941771" cy="830012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/>
              <a:t>Living Will &amp; Durable Health Care Power of Attorney  (DHCPOA) vs. POLST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879B0F-DF2E-4E70-BB21-E5D705782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423712"/>
              </p:ext>
            </p:extLst>
          </p:nvPr>
        </p:nvGraphicFramePr>
        <p:xfrm>
          <a:off x="330926" y="675549"/>
          <a:ext cx="11591106" cy="592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090">
                  <a:extLst>
                    <a:ext uri="{9D8B030D-6E8A-4147-A177-3AD203B41FA5}">
                      <a16:colId xmlns:a16="http://schemas.microsoft.com/office/drawing/2014/main" val="1344590716"/>
                    </a:ext>
                  </a:extLst>
                </a:gridCol>
                <a:gridCol w="3869508">
                  <a:extLst>
                    <a:ext uri="{9D8B030D-6E8A-4147-A177-3AD203B41FA5}">
                      <a16:colId xmlns:a16="http://schemas.microsoft.com/office/drawing/2014/main" val="3502443806"/>
                    </a:ext>
                  </a:extLst>
                </a:gridCol>
                <a:gridCol w="3869508">
                  <a:extLst>
                    <a:ext uri="{9D8B030D-6E8A-4147-A177-3AD203B41FA5}">
                      <a16:colId xmlns:a16="http://schemas.microsoft.com/office/drawing/2014/main" val="2430971239"/>
                    </a:ext>
                  </a:extLst>
                </a:gridCol>
              </a:tblGrid>
              <a:tr h="212593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Characteristics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Living Will/DHCPOA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POLST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737110"/>
                  </a:ext>
                </a:extLst>
              </a:tr>
              <a:tr h="774386">
                <a:tc>
                  <a:txBody>
                    <a:bodyPr/>
                    <a:lstStyle/>
                    <a:p>
                      <a:r>
                        <a:rPr lang="en-US" sz="2400" dirty="0"/>
                        <a:t>Medical Treatment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Expresses general wishes/preferences about medical treatments an individual does/does not want; hypothetical; geared towards future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Identifies specific medical treatments an individual does/does not want, </a:t>
                      </a:r>
                      <a:r>
                        <a:rPr lang="en-US" sz="2200" u="sng" dirty="0"/>
                        <a:t>based upon the individual’s current state of health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030971"/>
                  </a:ext>
                </a:extLst>
              </a:tr>
              <a:tr h="372037">
                <a:tc>
                  <a:txBody>
                    <a:bodyPr/>
                    <a:lstStyle/>
                    <a:p>
                      <a:r>
                        <a:rPr lang="en-US" sz="2400" dirty="0"/>
                        <a:t>Can emergency responders use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sng"/>
                        <a:t>Not</a:t>
                      </a:r>
                      <a:r>
                        <a:rPr lang="en-US" sz="2200" u="none"/>
                        <a:t> a</a:t>
                      </a:r>
                      <a:r>
                        <a:rPr lang="en-US" sz="2200"/>
                        <a:t> medical order; thus, not actionable by emergency 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Actionable by emergency personnel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590919"/>
                  </a:ext>
                </a:extLst>
              </a:tr>
              <a:tr h="372037">
                <a:tc>
                  <a:txBody>
                    <a:bodyPr/>
                    <a:lstStyle/>
                    <a:p>
                      <a:r>
                        <a:rPr lang="en-US" sz="2400" dirty="0"/>
                        <a:t>Appointment of Decision-maker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Names a health care agent to speak on the individual’s behalf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Not</a:t>
                      </a:r>
                      <a:r>
                        <a:rPr lang="en-US" sz="2200" u="none" dirty="0"/>
                        <a:t> </a:t>
                      </a:r>
                      <a:r>
                        <a:rPr lang="en-US" sz="2200" u="sng" dirty="0"/>
                        <a:t>applicable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059106"/>
                  </a:ext>
                </a:extLst>
              </a:tr>
              <a:tr h="531482">
                <a:tc>
                  <a:txBody>
                    <a:bodyPr/>
                    <a:lstStyle/>
                    <a:p>
                      <a:r>
                        <a:rPr lang="en-US" sz="2400" dirty="0"/>
                        <a:t>When does it become effective?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Only when patient becomes incapacitated.  Requires physician to declare lack of capacity.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Immediately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81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006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D025B-2CDE-F6B3-AAA2-E7F9C5A1C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-1881263"/>
            <a:ext cx="10993549" cy="3762525"/>
          </a:xfrm>
        </p:spPr>
        <p:txBody>
          <a:bodyPr>
            <a:normAutofit/>
          </a:bodyPr>
          <a:lstStyle/>
          <a:p>
            <a:r>
              <a:rPr lang="en-US" sz="6600" b="1" dirty="0"/>
              <a:t>Questions</a:t>
            </a:r>
          </a:p>
        </p:txBody>
      </p:sp>
      <p:pic>
        <p:nvPicPr>
          <p:cNvPr id="2050" name="Picture 2" descr="Image result for princeton village Hershey Mill">
            <a:extLst>
              <a:ext uri="{FF2B5EF4-FFF2-40B4-BE49-F238E27FC236}">
                <a16:creationId xmlns:a16="http://schemas.microsoft.com/office/drawing/2014/main" id="{F434B8D3-C2C4-DA17-B10F-B8208D6D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197" y="5594685"/>
            <a:ext cx="1734983" cy="9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973739-8097-7C24-66FA-B0D2CA0F4356}"/>
              </a:ext>
            </a:extLst>
          </p:cNvPr>
          <p:cNvSpPr txBox="1">
            <a:spLocks/>
          </p:cNvSpPr>
          <p:nvPr/>
        </p:nvSpPr>
        <p:spPr>
          <a:xfrm>
            <a:off x="1935298" y="3095475"/>
            <a:ext cx="10993549" cy="3762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 err="1">
                <a:solidFill>
                  <a:srgbClr val="C00000"/>
                </a:solidFill>
              </a:rPr>
              <a:t>afc</a:t>
            </a:r>
            <a:r>
              <a:rPr lang="en-US" sz="4400" b="1" cap="none" dirty="0"/>
              <a:t> Urgent Care</a:t>
            </a: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/>
              <a:t>The Yellow Form</a:t>
            </a: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/>
              <a:t>Yellow Dot Program</a:t>
            </a: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/>
              <a:t>Mobile Phones</a:t>
            </a: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/>
              <a:t>Legal/POLST forms</a:t>
            </a:r>
          </a:p>
          <a:p>
            <a:pPr marL="571500" indent="-5715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cap="none" dirty="0"/>
              <a:t>HM Security</a:t>
            </a:r>
          </a:p>
          <a:p>
            <a:endParaRPr lang="en-US" sz="4400" b="1" cap="none" dirty="0"/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8882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DDF4-5E5F-4266-BD01-618D384D0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2" y="786839"/>
            <a:ext cx="11331408" cy="2018292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/>
              <a:t>“The way to get started is to quit </a:t>
            </a:r>
            <a:br>
              <a:rPr lang="en-US" sz="4800" dirty="0"/>
            </a:br>
            <a:r>
              <a:rPr lang="en-US" sz="4800" dirty="0"/>
              <a:t>talking and begin doing.”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A883B-8665-48D9-9BB4-5C046036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3396" y="2505199"/>
            <a:ext cx="3257434" cy="764985"/>
          </a:xfrm>
        </p:spPr>
        <p:txBody>
          <a:bodyPr>
            <a:noAutofit/>
          </a:bodyPr>
          <a:lstStyle/>
          <a:p>
            <a:r>
              <a:rPr lang="en-US" sz="3600" i="1" dirty="0"/>
              <a:t>Walt Disney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A36D853-EA47-4D86-90A0-8A1FAEE0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2" descr="Image result for princeton village Hershey Mill">
            <a:extLst>
              <a:ext uri="{FF2B5EF4-FFF2-40B4-BE49-F238E27FC236}">
                <a16:creationId xmlns:a16="http://schemas.microsoft.com/office/drawing/2014/main" id="{DD152D61-1C24-9A24-FE12-B007C15C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366" y="5539306"/>
            <a:ext cx="1626338" cy="88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Placeholder 7" descr="Medical equipment with a stethoscope">
            <a:extLst>
              <a:ext uri="{FF2B5EF4-FFF2-40B4-BE49-F238E27FC236}">
                <a16:creationId xmlns:a16="http://schemas.microsoft.com/office/drawing/2014/main" id="{CA54C713-3C7A-56C8-99E0-F41E60BFE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" b="24"/>
          <a:stretch/>
        </p:blipFill>
        <p:spPr>
          <a:xfrm>
            <a:off x="972131" y="3021874"/>
            <a:ext cx="7058536" cy="293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973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wo people looking at a paper&#10;">
            <a:extLst>
              <a:ext uri="{FF2B5EF4-FFF2-40B4-BE49-F238E27FC236}">
                <a16:creationId xmlns:a16="http://schemas.microsoft.com/office/drawing/2014/main" id="{CCB647CF-2AAB-45DF-86A9-63D8063F12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760" y="535183"/>
            <a:ext cx="2237993" cy="2444333"/>
          </a:xfrm>
        </p:spPr>
      </p:pic>
      <p:pic>
        <p:nvPicPr>
          <p:cNvPr id="13" name="Picture Placeholder 12" descr="A doctor with his arms crossed&#10;">
            <a:extLst>
              <a:ext uri="{FF2B5EF4-FFF2-40B4-BE49-F238E27FC236}">
                <a16:creationId xmlns:a16="http://schemas.microsoft.com/office/drawing/2014/main" id="{FEE47F26-5CCA-4F67-A13A-A48D1F2E9C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2173" y="535183"/>
            <a:ext cx="2237993" cy="24443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592F8-8CA0-4216-808E-BCF1E34D3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118" y="1285336"/>
            <a:ext cx="3026357" cy="737386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065D3-BB45-4A0E-A1BC-1FAA24968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" y="3299776"/>
            <a:ext cx="12079857" cy="281635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envision that the completed single-page medical form for each household resident and if desired the POLST form for each household resident, should go into the white envelope with the yellow dot,  attached by a magnetic clamp to your refrigerator.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is 1 yellow cardboard kit for each automobile. Two per household.  Yellow dot on the back window, driver’s side and medical forms in the glove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Personal smartphones are designed to allow first responders to access your Medical ID without a password.  This will provide vital relevant medical information to a first responder wherever you might need help.  You must set it up though!</a:t>
            </a:r>
          </a:p>
        </p:txBody>
      </p:sp>
      <p:pic>
        <p:nvPicPr>
          <p:cNvPr id="4100" name="Picture 4" descr="See related image detail. IGH Health, Fire &amp; Safety">
            <a:extLst>
              <a:ext uri="{FF2B5EF4-FFF2-40B4-BE49-F238E27FC236}">
                <a16:creationId xmlns:a16="http://schemas.microsoft.com/office/drawing/2014/main" id="{45540977-F9D4-31DF-4C8B-652094C1A0A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2" r="14152"/>
          <a:stretch>
            <a:fillRect/>
          </a:stretch>
        </p:blipFill>
        <p:spPr bwMode="auto">
          <a:xfrm>
            <a:off x="112143" y="535183"/>
            <a:ext cx="2178617" cy="23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now Which Emergency Responders Carry Epinephrine in Your Area ...">
            <a:extLst>
              <a:ext uri="{FF2B5EF4-FFF2-40B4-BE49-F238E27FC236}">
                <a16:creationId xmlns:a16="http://schemas.microsoft.com/office/drawing/2014/main" id="{8D5A5A16-AAEF-F0DE-12D8-2040E7A142BE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2" r="26052"/>
          <a:stretch>
            <a:fillRect/>
          </a:stretch>
        </p:blipFill>
        <p:spPr bwMode="auto">
          <a:xfrm>
            <a:off x="9841863" y="526519"/>
            <a:ext cx="2237994" cy="24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6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4891-1F1C-64A0-C8DA-FFFE8B8D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91" y="361841"/>
            <a:ext cx="11867606" cy="1345039"/>
          </a:xfrm>
        </p:spPr>
        <p:txBody>
          <a:bodyPr>
            <a:normAutofit/>
          </a:bodyPr>
          <a:lstStyle/>
          <a:p>
            <a:r>
              <a:rPr lang="en-US" sz="4000" b="1" dirty="0"/>
              <a:t>Director of Security - Hershey’s Mill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648B-B92D-512E-A241-C09AE7465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" y="1820962"/>
            <a:ext cx="9326881" cy="3634486"/>
          </a:xfrm>
        </p:spPr>
        <p:txBody>
          <a:bodyPr>
            <a:normAutofit/>
          </a:bodyPr>
          <a:lstStyle/>
          <a:p>
            <a:pPr marL="2571400" lvl="8" indent="0">
              <a:buNone/>
            </a:pPr>
            <a:r>
              <a:rPr lang="en-US" sz="4800" b="1" dirty="0"/>
              <a:t>Marc Fraser</a:t>
            </a:r>
          </a:p>
          <a:p>
            <a:pPr marL="2970213" lvl="8" indent="112713"/>
            <a:r>
              <a:rPr lang="en-US" sz="4000" dirty="0"/>
              <a:t> Tales of First Responders</a:t>
            </a:r>
          </a:p>
          <a:p>
            <a:pPr marL="2970213" lvl="8" indent="112713"/>
            <a:r>
              <a:rPr lang="en-US" sz="4000" dirty="0"/>
              <a:t> Identify the problem</a:t>
            </a:r>
          </a:p>
        </p:txBody>
      </p:sp>
      <p:pic>
        <p:nvPicPr>
          <p:cNvPr id="1026" name="Picture 2" descr="HM Residents - Hershey's Mill - Chester County, PA 19380">
            <a:extLst>
              <a:ext uri="{FF2B5EF4-FFF2-40B4-BE49-F238E27FC236}">
                <a16:creationId xmlns:a16="http://schemas.microsoft.com/office/drawing/2014/main" id="{9837B4F8-D0BB-7320-FA89-01CDC982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916" y="5186352"/>
            <a:ext cx="2017559" cy="13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9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FB38-0113-4F80-BBD4-A9C97FF4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33" y="683284"/>
            <a:ext cx="3484966" cy="1722419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82AA6-9E74-43FC-B452-142C7571D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856" y="2836654"/>
            <a:ext cx="3346943" cy="3087896"/>
          </a:xfrm>
        </p:spPr>
        <p:txBody>
          <a:bodyPr anchor="t">
            <a:normAutofit/>
          </a:bodyPr>
          <a:lstStyle/>
          <a:p>
            <a:r>
              <a:rPr lang="en-US" sz="3600" u="sng" dirty="0"/>
              <a:t>Princeton Village</a:t>
            </a:r>
          </a:p>
          <a:p>
            <a:r>
              <a:rPr lang="en-US" sz="3200" dirty="0"/>
              <a:t>Michael Kallay, MD</a:t>
            </a:r>
          </a:p>
          <a:p>
            <a:r>
              <a:rPr lang="en-US" sz="3200" dirty="0"/>
              <a:t>Gary Fescine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7942D-0E12-44A9-B67B-FD75E0E41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5126" name="Picture 6" descr="First Responder Appreciation Day to be held this Saturday in ...">
            <a:extLst>
              <a:ext uri="{FF2B5EF4-FFF2-40B4-BE49-F238E27FC236}">
                <a16:creationId xmlns:a16="http://schemas.microsoft.com/office/drawing/2014/main" id="{3EE11F40-E6F5-D2DB-89C7-F61D014B76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09" y="1031024"/>
            <a:ext cx="7576500" cy="4625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619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9CD2-5B73-EAED-A1C1-E2280651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AFC Urgent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90082-CA68-7546-65BC-39EF0B717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292" y="1225296"/>
            <a:ext cx="5544315" cy="36344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Amanda </a:t>
            </a:r>
            <a:r>
              <a:rPr lang="en-US" sz="4400" b="1" dirty="0" err="1"/>
              <a:t>Furiato</a:t>
            </a:r>
            <a:endParaRPr lang="en-US" sz="4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72FD6-0A44-EBC7-77A9-F1436EB7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American Family Care (AFC®) Opening New Urgent Care in Cedar Grove, NJ">
            <a:extLst>
              <a:ext uri="{FF2B5EF4-FFF2-40B4-BE49-F238E27FC236}">
                <a16:creationId xmlns:a16="http://schemas.microsoft.com/office/drawing/2014/main" id="{00CD4319-00E1-B2B9-2567-156486893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r="17763"/>
          <a:stretch/>
        </p:blipFill>
        <p:spPr bwMode="auto">
          <a:xfrm>
            <a:off x="7401444" y="2470409"/>
            <a:ext cx="4459209" cy="37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18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447C11-6A33-43DA-85A3-CFD229A0D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6" y="253137"/>
            <a:ext cx="11029616" cy="9875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Welcome to </a:t>
            </a:r>
            <a:r>
              <a:rPr lang="en-US" sz="3600" b="1" dirty="0" err="1"/>
              <a:t>afc</a:t>
            </a:r>
            <a:r>
              <a:rPr lang="en-US" sz="3600" b="1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796B88-C005-42D9-BA55-12830D0F6370}"/>
              </a:ext>
            </a:extLst>
          </p:cNvPr>
          <p:cNvSpPr txBox="1"/>
          <p:nvPr/>
        </p:nvSpPr>
        <p:spPr>
          <a:xfrm>
            <a:off x="269966" y="1521823"/>
            <a:ext cx="571282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MISSION STATEMENT</a:t>
            </a:r>
          </a:p>
          <a:p>
            <a:pPr algn="ctr"/>
            <a:r>
              <a:rPr lang="en-US" sz="3200" dirty="0">
                <a:solidFill>
                  <a:schemeClr val="tx2"/>
                </a:solidFill>
              </a:rPr>
              <a:t>“Our mission is to provide the best healthcare possible, in a kind and caring environment, while respecting the rights of all patients, in an economical manner, at times and locations convenient to the patient.”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7FEC6-B1E4-CE32-DFE7-FA094FE4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13" y="1992085"/>
            <a:ext cx="5527040" cy="3527898"/>
          </a:xfrm>
          <a:prstGeom prst="rect">
            <a:avLst/>
          </a:prstGeom>
        </p:spPr>
      </p:pic>
      <p:pic>
        <p:nvPicPr>
          <p:cNvPr id="4" name="Picture 2" descr="American Family Care (AFC®) Opening New Urgent Care in Cedar Grove, NJ">
            <a:extLst>
              <a:ext uri="{FF2B5EF4-FFF2-40B4-BE49-F238E27FC236}">
                <a16:creationId xmlns:a16="http://schemas.microsoft.com/office/drawing/2014/main" id="{7ABC8F6F-F754-C380-5CDF-C4CA46B36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r="17763"/>
          <a:stretch/>
        </p:blipFill>
        <p:spPr bwMode="auto">
          <a:xfrm>
            <a:off x="10859666" y="5697554"/>
            <a:ext cx="1175580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331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BE3923-F90A-4AF3-B85F-5B682944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98" y="111937"/>
            <a:ext cx="11029616" cy="987552"/>
          </a:xfrm>
        </p:spPr>
        <p:txBody>
          <a:bodyPr>
            <a:normAutofit/>
          </a:bodyPr>
          <a:lstStyle/>
          <a:p>
            <a:r>
              <a:rPr lang="en-US" sz="3600" b="1" dirty="0"/>
              <a:t>AFC vs. Emergency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DB629-EE1B-BAAF-F015-3B1CCFA0E53D}"/>
              </a:ext>
            </a:extLst>
          </p:cNvPr>
          <p:cNvSpPr txBox="1"/>
          <p:nvPr/>
        </p:nvSpPr>
        <p:spPr>
          <a:xfrm>
            <a:off x="7116995" y="1222891"/>
            <a:ext cx="35052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ptos" panose="020B0004020202020204" pitchFamily="34" charset="0"/>
              </a:rPr>
              <a:t>When do I use Urgent Care?</a:t>
            </a:r>
          </a:p>
          <a:p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Urgent care centers are open 7 days a week for extended hours each day.  AFC is open when you cannot get an appointment with your PCP or his/her office is closed.</a:t>
            </a:r>
          </a:p>
          <a:p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AFC will treat non-life threatening illnesses and injuries at a much lower cost to you.</a:t>
            </a:r>
          </a:p>
          <a:p>
            <a:endParaRPr lang="en-US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A visit to AFC will have you home and resting well before a visit to the ER.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93C22C-3DB4-1213-8FF3-653990E55016}"/>
              </a:ext>
            </a:extLst>
          </p:cNvPr>
          <p:cNvSpPr/>
          <p:nvPr/>
        </p:nvSpPr>
        <p:spPr>
          <a:xfrm>
            <a:off x="1828800" y="1524000"/>
            <a:ext cx="2438400" cy="4876800"/>
          </a:xfrm>
          <a:prstGeom prst="roundRect">
            <a:avLst/>
          </a:prstGeom>
          <a:solidFill>
            <a:srgbClr val="0C426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WHEN TO GO TO </a:t>
            </a:r>
            <a:r>
              <a:rPr lang="en-US" sz="2000" b="1" dirty="0">
                <a:latin typeface="Aptos" panose="020B0004020202020204" pitchFamily="34" charset="0"/>
              </a:rPr>
              <a:t>URGENT CARE</a:t>
            </a:r>
          </a:p>
          <a:p>
            <a:pPr algn="ctr"/>
            <a:endParaRPr lang="en-US" b="1" dirty="0">
              <a:latin typeface="Aptos" panose="020B0004020202020204" pitchFamily="34" charset="0"/>
            </a:endParaRP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Upper respiratory infections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Seasonal allergies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Sore throat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Urinary tract infections</a:t>
            </a: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r>
              <a:rPr lang="en-US" sz="1200" b="1" dirty="0">
                <a:latin typeface="Aptos" panose="020B0004020202020204" pitchFamily="34" charset="0"/>
              </a:rPr>
              <a:t>Sprains &amp; strains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Minor fractures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Wounds &amp; lacerations</a:t>
            </a: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Migraine  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Fever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Ear pain  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Eye irritation</a:t>
            </a:r>
          </a:p>
          <a:p>
            <a:pPr algn="r"/>
            <a:r>
              <a:rPr lang="en-US" sz="1200" b="1" dirty="0">
                <a:latin typeface="Aptos" panose="020B0004020202020204" pitchFamily="34" charset="0"/>
              </a:rPr>
              <a:t>Body aches &amp; pains</a:t>
            </a: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r>
              <a:rPr lang="en-US" sz="1200" b="1" dirty="0">
                <a:latin typeface="Aptos" panose="020B0004020202020204" pitchFamily="34" charset="0"/>
              </a:rPr>
              <a:t>COVID-19 testing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Blood work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Same-day tests</a:t>
            </a:r>
          </a:p>
          <a:p>
            <a:r>
              <a:rPr lang="en-US" sz="1200" b="1" dirty="0">
                <a:latin typeface="Aptos" panose="020B0004020202020204" pitchFamily="34" charset="0"/>
              </a:rPr>
              <a:t>EKG &amp; X-Ray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D93F0E-F69A-C8FE-C4DF-BA0AA7E9B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077" y="2428876"/>
            <a:ext cx="514350" cy="55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BBB8DD-0484-2178-D142-2B10997F3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57"/>
          <a:stretch/>
        </p:blipFill>
        <p:spPr>
          <a:xfrm>
            <a:off x="3657600" y="3200401"/>
            <a:ext cx="476250" cy="600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7719A-AD0E-F4F0-280B-0A613485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1" y="4199165"/>
            <a:ext cx="542925" cy="500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86FBB9-E167-099F-CF5D-3C5110CC9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5340226"/>
            <a:ext cx="457200" cy="5429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F33CFE-FFC0-F535-4D0F-13788F9220F0}"/>
              </a:ext>
            </a:extLst>
          </p:cNvPr>
          <p:cNvCxnSpPr/>
          <p:nvPr/>
        </p:nvCxnSpPr>
        <p:spPr>
          <a:xfrm>
            <a:off x="1828800" y="3124200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BC51D0-309B-D0E6-25F4-6D3E4A07EE2A}"/>
              </a:ext>
            </a:extLst>
          </p:cNvPr>
          <p:cNvCxnSpPr/>
          <p:nvPr/>
        </p:nvCxnSpPr>
        <p:spPr>
          <a:xfrm>
            <a:off x="1828800" y="3962400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94F03E-3AAA-769B-5E86-D456E970F224}"/>
              </a:ext>
            </a:extLst>
          </p:cNvPr>
          <p:cNvCxnSpPr/>
          <p:nvPr/>
        </p:nvCxnSpPr>
        <p:spPr>
          <a:xfrm>
            <a:off x="1828800" y="5181600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03F1B0-7C04-4A38-D921-9C21746F7E3A}"/>
              </a:ext>
            </a:extLst>
          </p:cNvPr>
          <p:cNvSpPr/>
          <p:nvPr/>
        </p:nvSpPr>
        <p:spPr>
          <a:xfrm>
            <a:off x="4408714" y="1524000"/>
            <a:ext cx="2438400" cy="4876800"/>
          </a:xfrm>
          <a:prstGeom prst="roundRect">
            <a:avLst/>
          </a:prstGeom>
          <a:solidFill>
            <a:srgbClr val="C1220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ctr"/>
            <a:endParaRPr lang="en-US" sz="1200" b="1" dirty="0">
              <a:latin typeface="Aptos" panose="020B0004020202020204" pitchFamily="34" charset="0"/>
            </a:endParaRPr>
          </a:p>
          <a:p>
            <a:pPr algn="r"/>
            <a:endParaRPr lang="en-US" sz="1200" b="1" dirty="0">
              <a:latin typeface="Aptos" panose="020B0004020202020204" pitchFamily="34" charset="0"/>
            </a:endParaRPr>
          </a:p>
          <a:p>
            <a:pPr algn="r"/>
            <a:endParaRPr lang="en-US" sz="1200" b="1" dirty="0">
              <a:latin typeface="Aptos" panose="020B0004020202020204" pitchFamily="34" charset="0"/>
            </a:endParaRPr>
          </a:p>
          <a:p>
            <a:pPr algn="r"/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  <a:p>
            <a:endParaRPr lang="en-US" sz="1200" b="1" dirty="0">
              <a:latin typeface="Aptos" panose="020B00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74038F-DE54-1350-D534-DB6E534F9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721" y="2332179"/>
            <a:ext cx="438150" cy="5238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F71866-7D14-1108-02DB-A2AE3A625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7053" y="3271057"/>
            <a:ext cx="409575" cy="5524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FCFA6D-DE1F-AEEB-904A-0D51EC435D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743" y="4318642"/>
            <a:ext cx="619125" cy="523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5E9D96-4AA2-6A08-C6CE-85DB78FFDC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0606" y="5335565"/>
            <a:ext cx="476250" cy="48577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E66BC9-A16C-BE0C-3A3C-26B7C4C29112}"/>
              </a:ext>
            </a:extLst>
          </p:cNvPr>
          <p:cNvCxnSpPr/>
          <p:nvPr/>
        </p:nvCxnSpPr>
        <p:spPr>
          <a:xfrm>
            <a:off x="4450896" y="5170714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8F745644-D77F-5DD3-7683-1A5962CA24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37427" y="4094923"/>
            <a:ext cx="1219200" cy="10418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91E5BF3-9C07-1876-A15E-C1A618F0F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8145" y="5254601"/>
            <a:ext cx="1442069" cy="7543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346377-4A36-28A0-E26D-0D4821ED5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4106" y="3200401"/>
            <a:ext cx="1552992" cy="7040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D9EFA4-E483-EE36-F742-2005F12487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5465" y="2228882"/>
            <a:ext cx="1766213" cy="73047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5832F9-0C92-5EFD-5E22-33456447D850}"/>
              </a:ext>
            </a:extLst>
          </p:cNvPr>
          <p:cNvCxnSpPr/>
          <p:nvPr/>
        </p:nvCxnSpPr>
        <p:spPr>
          <a:xfrm>
            <a:off x="4495800" y="3962400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540FEB3-0036-9CEA-D0E9-76AC03AAD7AF}"/>
              </a:ext>
            </a:extLst>
          </p:cNvPr>
          <p:cNvCxnSpPr/>
          <p:nvPr/>
        </p:nvCxnSpPr>
        <p:spPr>
          <a:xfrm>
            <a:off x="4450896" y="3124200"/>
            <a:ext cx="2438400" cy="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38F4B879-E76F-6A2D-8DE4-FC8F56D802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828" t="8695" r="-1828" b="11060"/>
          <a:stretch/>
        </p:blipFill>
        <p:spPr>
          <a:xfrm>
            <a:off x="4636413" y="1619995"/>
            <a:ext cx="2157173" cy="586170"/>
          </a:xfrm>
          <a:prstGeom prst="rect">
            <a:avLst/>
          </a:prstGeom>
        </p:spPr>
      </p:pic>
      <p:pic>
        <p:nvPicPr>
          <p:cNvPr id="2" name="Picture 2" descr="American Family Care (AFC®) Opening New Urgent Care in Cedar Grove, NJ">
            <a:extLst>
              <a:ext uri="{FF2B5EF4-FFF2-40B4-BE49-F238E27FC236}">
                <a16:creationId xmlns:a16="http://schemas.microsoft.com/office/drawing/2014/main" id="{93CF9084-EE95-CD80-F3C6-882DB43EA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r="17763"/>
          <a:stretch/>
        </p:blipFill>
        <p:spPr bwMode="auto">
          <a:xfrm>
            <a:off x="10676786" y="5619177"/>
            <a:ext cx="1175580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4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50AACE-8995-42B7-A1FC-164EE2818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115" y="2986093"/>
            <a:ext cx="10132233" cy="50509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4000" dirty="0"/>
              <a:t>We accept most major insurance carriers including Medicare.</a:t>
            </a:r>
          </a:p>
          <a:p>
            <a:pPr marL="0" lvl="0" indent="0">
              <a:buNone/>
            </a:pPr>
            <a:endParaRPr lang="en-US" sz="4000" dirty="0"/>
          </a:p>
          <a:p>
            <a:pPr marL="0" lvl="0" indent="0">
              <a:buNone/>
            </a:pPr>
            <a:r>
              <a:rPr lang="en-US" sz="4000" dirty="0"/>
              <a:t>For more information check out the </a:t>
            </a:r>
            <a:r>
              <a:rPr lang="en-US" sz="4000" b="1" dirty="0" err="1">
                <a:solidFill>
                  <a:srgbClr val="C00000"/>
                </a:solidFill>
              </a:rPr>
              <a:t>afc</a:t>
            </a:r>
            <a:r>
              <a:rPr lang="en-US" sz="4000" dirty="0"/>
              <a:t> table.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BAC0EB-DE25-46B8-8519-C062135E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92" y="99126"/>
            <a:ext cx="11029616" cy="987552"/>
          </a:xfrm>
        </p:spPr>
        <p:txBody>
          <a:bodyPr>
            <a:normAutofit/>
          </a:bodyPr>
          <a:lstStyle/>
          <a:p>
            <a:r>
              <a:rPr lang="en-US" sz="3600" b="1" dirty="0"/>
              <a:t>Participating Insurances</a:t>
            </a:r>
          </a:p>
        </p:txBody>
      </p:sp>
      <p:pic>
        <p:nvPicPr>
          <p:cNvPr id="4" name="Picture 2" descr="American Family Care (AFC®) Opening New Urgent Care in Cedar Grove, NJ">
            <a:extLst>
              <a:ext uri="{FF2B5EF4-FFF2-40B4-BE49-F238E27FC236}">
                <a16:creationId xmlns:a16="http://schemas.microsoft.com/office/drawing/2014/main" id="{41F7477E-B5FB-EB5D-A870-79F9E2769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r="17763"/>
          <a:stretch/>
        </p:blipFill>
        <p:spPr bwMode="auto">
          <a:xfrm>
            <a:off x="10404696" y="5390607"/>
            <a:ext cx="1447670" cy="121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8557" y="-50805"/>
            <a:ext cx="11738686" cy="2196662"/>
          </a:xfrm>
        </p:spPr>
        <p:txBody>
          <a:bodyPr anchor="ctr">
            <a:normAutofit/>
          </a:bodyPr>
          <a:lstStyle/>
          <a:p>
            <a:pPr algn="r"/>
            <a:br>
              <a:rPr lang="en-US" sz="3600"/>
            </a:br>
            <a:r>
              <a:rPr lang="en-US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3074" name="Picture 2" descr="Image result for First Responder Stickers">
            <a:extLst>
              <a:ext uri="{FF2B5EF4-FFF2-40B4-BE49-F238E27FC236}">
                <a16:creationId xmlns:a16="http://schemas.microsoft.com/office/drawing/2014/main" id="{7DBB9F90-EBC7-DB3C-ECAC-33086800CA2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9207" b="1"/>
          <a:stretch/>
        </p:blipFill>
        <p:spPr bwMode="auto">
          <a:xfrm>
            <a:off x="372960" y="3905858"/>
            <a:ext cx="4648707" cy="28163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982" y="3429000"/>
            <a:ext cx="6917210" cy="303178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/>
              <a:t>                </a:t>
            </a:r>
            <a:r>
              <a:rPr lang="en-US" sz="3200" b="1">
                <a:solidFill>
                  <a:srgbClr val="FF0000"/>
                </a:solidFill>
              </a:rPr>
              <a:t>AGENDA</a:t>
            </a:r>
          </a:p>
          <a:p>
            <a:pPr>
              <a:lnSpc>
                <a:spcPct val="90000"/>
              </a:lnSpc>
            </a:pPr>
            <a:r>
              <a:rPr lang="en-US" sz="3200"/>
              <a:t>1) One -page Medical form</a:t>
            </a:r>
          </a:p>
          <a:p>
            <a:pPr>
              <a:lnSpc>
                <a:spcPct val="90000"/>
              </a:lnSpc>
            </a:pPr>
            <a:r>
              <a:rPr lang="en-US" sz="3200"/>
              <a:t>2) Penn Dot Yellow Dot Program</a:t>
            </a:r>
          </a:p>
          <a:p>
            <a:pPr>
              <a:lnSpc>
                <a:spcPct val="90000"/>
              </a:lnSpc>
            </a:pPr>
            <a:r>
              <a:rPr lang="en-US" sz="3200"/>
              <a:t>3) Medical ID on Smartphone/Android</a:t>
            </a:r>
          </a:p>
          <a:p>
            <a:pPr>
              <a:lnSpc>
                <a:spcPct val="90000"/>
              </a:lnSpc>
            </a:pPr>
            <a:r>
              <a:rPr lang="en-US" sz="3200"/>
              <a:t>4) POLST form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AA17CD5-6A6E-4EE4-BD68-9B358654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23914"/>
            <a:ext cx="69172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A0B9DDD-5A75-438F-8748-02EC3B86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12D3E9-DF76-2A6A-5195-D637BE60A020}"/>
              </a:ext>
            </a:extLst>
          </p:cNvPr>
          <p:cNvSpPr txBox="1"/>
          <p:nvPr/>
        </p:nvSpPr>
        <p:spPr>
          <a:xfrm>
            <a:off x="273269" y="612649"/>
            <a:ext cx="1191873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 </a:t>
            </a:r>
            <a:r>
              <a:rPr lang="en-US" sz="3200" b="1"/>
              <a:t>How can we Help our First Responders?  </a:t>
            </a:r>
            <a:br>
              <a:rPr lang="en-US" sz="3200" b="1"/>
            </a:br>
            <a:r>
              <a:rPr lang="en-US" sz="3200" b="1"/>
              <a:t> How can we Help Ourselves?</a:t>
            </a:r>
          </a:p>
          <a:p>
            <a:endParaRPr lang="en-US" sz="2400"/>
          </a:p>
          <a:p>
            <a:r>
              <a:rPr lang="en-US" sz="2400"/>
              <a:t>Providing them with essential information about our health, hospital, emergency contacts, and physicians.</a:t>
            </a:r>
          </a:p>
          <a:p>
            <a:endParaRPr lang="en-US" sz="1200"/>
          </a:p>
          <a:p>
            <a:r>
              <a:rPr lang="en-US" sz="2400"/>
              <a:t>Princeton Village has put together a packet of Emergent care documents and relevant speakers</a:t>
            </a:r>
          </a:p>
        </p:txBody>
      </p:sp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4489-FC73-422D-B916-0D61046F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179" y="3745297"/>
            <a:ext cx="10993549" cy="115360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Topic 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7B5A0-5976-4FBC-9F15-908902EAE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6426" y="4939305"/>
            <a:ext cx="11292839" cy="115360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Home Logistics –Yellow Dot Envelope and Refrigerator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/>
              <a:t>A one-page medical form that includes emergency contacts, physicians,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/>
              <a:t>	chronic medical problems, medications, allergies, and recent surgeries. </a:t>
            </a:r>
          </a:p>
        </p:txBody>
      </p:sp>
      <p:pic>
        <p:nvPicPr>
          <p:cNvPr id="2050" name="Picture 2" descr="Know Which Emergency Responders Carry Epinephrine in Your Area ...">
            <a:extLst>
              <a:ext uri="{FF2B5EF4-FFF2-40B4-BE49-F238E27FC236}">
                <a16:creationId xmlns:a16="http://schemas.microsoft.com/office/drawing/2014/main" id="{18571588-E7FF-EC47-B7F6-00080F4831E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19896"/>
          <a:stretch>
            <a:fillRect/>
          </a:stretch>
        </p:blipFill>
        <p:spPr bwMode="auto">
          <a:xfrm>
            <a:off x="449580" y="765086"/>
            <a:ext cx="11292840" cy="35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41647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 design" id="{9B7A93B0-7E75-4B33-9362-9C4D614AECA1}" vid="{3CF9A9D3-49E8-47CC-B06C-73362BD111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B925AF-1C2C-47DC-A961-4D6FA16128E8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8D7F1A9-0188-45A8-AAB7-D8B3257A9F5E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CCEB89B-922A-4F66-97DB-EDD8F27036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{8E522CA1-2B45-4578-9310-37E0F3AF34D7}tf45205285_win32</Template>
  <TotalTime>97</TotalTime>
  <Words>836</Words>
  <Application>Microsoft Office PowerPoint</Application>
  <PresentationFormat>Widescreen</PresentationFormat>
  <Paragraphs>160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Calibri</vt:lpstr>
      <vt:lpstr>Gill Sans MT</vt:lpstr>
      <vt:lpstr>Wingdings</vt:lpstr>
      <vt:lpstr>Wingdings 2</vt:lpstr>
      <vt:lpstr>DividendVTI</vt:lpstr>
      <vt:lpstr> Emergent/Urgent Care Campaign</vt:lpstr>
      <vt:lpstr>Introduction</vt:lpstr>
      <vt:lpstr>Director of Security - Hershey’s Mill</vt:lpstr>
      <vt:lpstr>AFC Urgent Care</vt:lpstr>
      <vt:lpstr>Welcome to afc!</vt:lpstr>
      <vt:lpstr>AFC vs. Emergency room</vt:lpstr>
      <vt:lpstr>Participating Insurances</vt:lpstr>
      <vt:lpstr>  </vt:lpstr>
      <vt:lpstr>Topic one</vt:lpstr>
      <vt:lpstr>       </vt:lpstr>
      <vt:lpstr>Envelope</vt:lpstr>
      <vt:lpstr>Medical Information Yellow Form </vt:lpstr>
      <vt:lpstr>PowerPoint Presentation</vt:lpstr>
      <vt:lpstr>PowerPoint Presentation</vt:lpstr>
      <vt:lpstr>Topic Two</vt:lpstr>
      <vt:lpstr>PA Yellow  Dot Program </vt:lpstr>
      <vt:lpstr>PowerPoint Presentation</vt:lpstr>
      <vt:lpstr>Topic Three</vt:lpstr>
      <vt:lpstr>Setting Emergency Contacts on Your Phone 2-sided form</vt:lpstr>
      <vt:lpstr>PowerPoint Presentation</vt:lpstr>
      <vt:lpstr>Topic Four</vt:lpstr>
      <vt:lpstr>POLST Form (PA Orders for Life-Sustaining Treatment) </vt:lpstr>
      <vt:lpstr>PowerPoint Presentation</vt:lpstr>
      <vt:lpstr>MacElree Harvey</vt:lpstr>
      <vt:lpstr>Living Will &amp; Durable Health Care Power of Attorney  (DHCPOA) vs. POLST</vt:lpstr>
      <vt:lpstr>Living Will &amp; Durable Health Care Power of Attorney  (DHCPOA) vs. POLST</vt:lpstr>
      <vt:lpstr>Questions</vt:lpstr>
      <vt:lpstr>“The way to get started is to quit  talking and begin doing.”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Urgent Care Campaign</dc:title>
  <dc:creator>Gary Fescine</dc:creator>
  <cp:lastModifiedBy>Jeff Taylor</cp:lastModifiedBy>
  <cp:revision>20</cp:revision>
  <cp:lastPrinted>2024-01-06T19:41:48Z</cp:lastPrinted>
  <dcterms:created xsi:type="dcterms:W3CDTF">2024-01-04T16:40:28Z</dcterms:created>
  <dcterms:modified xsi:type="dcterms:W3CDTF">2024-01-19T21:04:16Z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